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85" r:id="rId4"/>
    <p:sldId id="286" r:id="rId5"/>
    <p:sldId id="258" r:id="rId6"/>
    <p:sldId id="259" r:id="rId7"/>
    <p:sldId id="261" r:id="rId8"/>
    <p:sldId id="260" r:id="rId9"/>
    <p:sldId id="280" r:id="rId10"/>
    <p:sldId id="262" r:id="rId11"/>
    <p:sldId id="263" r:id="rId12"/>
    <p:sldId id="284" r:id="rId13"/>
    <p:sldId id="264" r:id="rId14"/>
    <p:sldId id="265" r:id="rId15"/>
    <p:sldId id="266" r:id="rId16"/>
    <p:sldId id="283" r:id="rId17"/>
    <p:sldId id="267" r:id="rId18"/>
    <p:sldId id="268" r:id="rId19"/>
    <p:sldId id="269" r:id="rId20"/>
    <p:sldId id="270" r:id="rId21"/>
    <p:sldId id="271" r:id="rId22"/>
    <p:sldId id="273" r:id="rId23"/>
    <p:sldId id="272" r:id="rId24"/>
    <p:sldId id="275" r:id="rId25"/>
    <p:sldId id="276" r:id="rId26"/>
    <p:sldId id="277" r:id="rId27"/>
    <p:sldId id="274" r:id="rId28"/>
    <p:sldId id="278" r:id="rId29"/>
    <p:sldId id="279" r:id="rId30"/>
    <p:sldId id="282" r:id="rId31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4D6AD-7806-4BF5-8367-9554C77C97A7}" type="datetimeFigureOut">
              <a:rPr lang="fr-FR" smtClean="0"/>
              <a:t>12/09/2025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8813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1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1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B363F-5B2A-401B-B826-2425A4A3D2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11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210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747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0646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093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042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673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984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2453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4174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338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730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0023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9232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9633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3302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2856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8004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5233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6893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9597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3480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232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3519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466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343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150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86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571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364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B363F-5B2A-401B-B826-2425A4A3D25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24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0" y="900000"/>
            <a:ext cx="7560000" cy="25200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780000"/>
            <a:ext cx="7560000" cy="180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26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57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93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85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858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767" y="1825625"/>
            <a:ext cx="43200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4755" y="1825625"/>
            <a:ext cx="43200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7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000" y="608400"/>
            <a:ext cx="8535600" cy="990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6000" y="1681163"/>
            <a:ext cx="4248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284" y="2505075"/>
            <a:ext cx="4284825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1200" y="1681163"/>
            <a:ext cx="4248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26431" y="2505075"/>
            <a:ext cx="4248374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77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75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61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16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Line 13"/>
          <p:cNvSpPr>
            <a:spLocks noChangeShapeType="1"/>
          </p:cNvSpPr>
          <p:nvPr userDrawn="1"/>
        </p:nvSpPr>
        <p:spPr bwMode="auto">
          <a:xfrm>
            <a:off x="323850" y="381000"/>
            <a:ext cx="8515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13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6000" y="608400"/>
            <a:ext cx="8535600" cy="99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520" y="1828800"/>
            <a:ext cx="8679280" cy="4345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20400" y="6458400"/>
            <a:ext cx="6174000" cy="24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Les bibliothèques de Loire-Atlantique en 2025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000" y="6458400"/>
            <a:ext cx="763200" cy="24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09255-0DC6-4E37-B78C-B082CD1354B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323850" y="6400800"/>
            <a:ext cx="7372350" cy="0"/>
          </a:xfrm>
          <a:prstGeom prst="line">
            <a:avLst/>
          </a:prstGeom>
          <a:noFill/>
          <a:ln w="57150">
            <a:solidFill>
              <a:srgbClr val="BEE70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8" name="Picture 4" descr="CG44_quadri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48400"/>
            <a:ext cx="990600" cy="50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76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90000"/>
        </a:lnSpc>
        <a:spcBef>
          <a:spcPts val="700"/>
        </a:spcBef>
        <a:buClr>
          <a:schemeClr val="bg1"/>
        </a:buClr>
        <a:buSzPct val="25000"/>
        <a:buFont typeface="Arial" panose="020B0604020202020204" pitchFamily="34" charset="0"/>
        <a:buChar char="•"/>
        <a:defRPr sz="280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468000" indent="-284400" algn="l" defTabSz="914400" rtl="0" eaLnBrk="1" latinLnBrk="0" hangingPunct="1">
        <a:lnSpc>
          <a:spcPct val="100000"/>
        </a:lnSpc>
        <a:spcBef>
          <a:spcPts val="600"/>
        </a:spcBef>
        <a:buClr>
          <a:schemeClr val="bg1"/>
        </a:buClr>
        <a:buSzPct val="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400"/>
        </a:spcBef>
        <a:buClr>
          <a:schemeClr val="accent4"/>
        </a:buClr>
        <a:buFont typeface="Wingdings" panose="05000000000000000000" pitchFamily="2" charset="2"/>
        <a:buChar char=""/>
        <a:defRPr sz="1800" b="1" kern="1200">
          <a:solidFill>
            <a:schemeClr val="bg2"/>
          </a:solidFill>
          <a:latin typeface="+mn-lt"/>
          <a:ea typeface="+mn-ea"/>
          <a:cs typeface="+mn-cs"/>
        </a:defRPr>
      </a:lvl3pPr>
      <a:lvl4pPr marL="1440000" indent="-108000" algn="l" defTabSz="914400" rtl="0" eaLnBrk="1" latinLnBrk="0" hangingPunct="1">
        <a:lnSpc>
          <a:spcPct val="90000"/>
        </a:lnSpc>
        <a:spcBef>
          <a:spcPts val="500"/>
        </a:spcBef>
        <a:buClr>
          <a:schemeClr val="bg1"/>
        </a:buClr>
        <a:buSzPct val="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80000" indent="-108000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Bibliothèques </a:t>
            </a:r>
            <a:br>
              <a:rPr lang="fr-FR"/>
            </a:br>
            <a:r>
              <a:rPr lang="fr-FR"/>
              <a:t>de Loire Atlantique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Panorama statistique 2019 - 2025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555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CCA67-BF9B-4AB0-0CE1-627568F9E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619FF8-7158-0D6C-8050-1AB9F890E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familial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E3E2C6-CA20-A1D5-8B06-086C5646C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0912" y="1512773"/>
            <a:ext cx="3391270" cy="2041864"/>
          </a:xfrm>
        </p:spPr>
        <p:txBody>
          <a:bodyPr>
            <a:normAutofit/>
          </a:bodyPr>
          <a:lstStyle/>
          <a:p>
            <a:r>
              <a:rPr lang="fr-FR"/>
              <a:t>Les enfants et leurs parents représentent les 2/3 du public des bibliothèques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FDEDC6-1318-F6BF-BE8F-6DBD9DD6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81936C8-A5CB-253B-66DE-A0A64BD3A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10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1D1F1CC-B80A-E8D9-6C1D-3FDF9196B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99" y="1512773"/>
            <a:ext cx="4669095" cy="45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66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E8C54-DFA5-1ABC-1255-2588A3568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F61AA3-1505-70AE-5294-2C1515E7F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familial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C324EC-65F9-9341-1CD3-5E4FB88CD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586" y="172095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1/3 des enfants et 20% des 30-44 ans empruntent en bibliothèque (hors accueils de classe).</a:t>
            </a:r>
          </a:p>
          <a:p>
            <a:r>
              <a:rPr lang="fr-FR" sz="2400"/>
              <a:t>En dehors de ces tranches la pénétration varie entre 8 et 12%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84D5D01-7501-9628-0DAF-37FEB83E8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012A2E-E74D-A9A0-9E21-C59079EF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11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5BE06AE-3A1E-7FAB-E96E-63798B5D7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720950"/>
            <a:ext cx="5224725" cy="30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9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06D0C-CB26-704C-EDAC-B4A74B7FE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8B94D-FF9F-723F-DBE7-6C35AA700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familial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54F83B-B176-AAD1-A360-7C24AE6CA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720950"/>
            <a:ext cx="3994951" cy="2573068"/>
          </a:xfrm>
        </p:spPr>
        <p:txBody>
          <a:bodyPr>
            <a:normAutofit/>
          </a:bodyPr>
          <a:lstStyle/>
          <a:p>
            <a:r>
              <a:rPr lang="fr-FR" sz="2400"/>
              <a:t>Cette répartition (pour les adultes) ne reflète pas la répartition des lecteurs réguliers dans la population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F5A6CF-B2CA-48C8-8A5B-CFFD9520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587532-4082-C74A-6C2A-5C91AF307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12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BC77C1F-1E84-C80A-5BA2-90F6F8703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720950"/>
            <a:ext cx="3919771" cy="230978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AFBD90D-5AD5-B5F8-21D9-698A28808A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000" y="4294018"/>
            <a:ext cx="3919771" cy="17145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254369-58EC-1B83-3C30-CA13BD2DCA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5771" y="5048383"/>
            <a:ext cx="1088254" cy="1088254"/>
          </a:xfrm>
          <a:prstGeom prst="rect">
            <a:avLst/>
          </a:prstGeom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8849AF90-1165-C03E-D701-EA417B0BB9EB}"/>
              </a:ext>
            </a:extLst>
          </p:cNvPr>
          <p:cNvSpPr txBox="1">
            <a:spLocks/>
          </p:cNvSpPr>
          <p:nvPr/>
        </p:nvSpPr>
        <p:spPr>
          <a:xfrm>
            <a:off x="306000" y="6136637"/>
            <a:ext cx="2370048" cy="1314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08000" indent="-108000" algn="l" defTabSz="914400" rtl="0" eaLnBrk="1" latinLnBrk="0" hangingPunct="1">
              <a:lnSpc>
                <a:spcPct val="90000"/>
              </a:lnSpc>
              <a:spcBef>
                <a:spcPts val="7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68000" indent="-2844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Wingdings" panose="05000000000000000000" pitchFamily="2" charset="2"/>
              <a:buChar char=""/>
              <a:defRPr sz="1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440000" indent="-108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0000" indent="-108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800" i="1">
                <a:solidFill>
                  <a:schemeClr val="tx1"/>
                </a:solidFill>
              </a:rPr>
              <a:t>Les français et la lecture 2025</a:t>
            </a:r>
            <a:endParaRPr lang="fr-FR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10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B4518-FEB2-7F6D-B4DD-6E804A971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ADF7B-A574-825A-901B-036A0C97E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féminin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438BFE-56B0-4F9C-E700-3C4DB6A45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586" y="172095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Pour les enfants la répartition entre les sexes est assez bien équilibrée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5AFF48-5023-1B76-E67F-B14E593C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AFB7AC-E279-E49D-857C-77FA3585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13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DF31E88-8DF1-5E11-5D04-ED6BC95E6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99" y="1598399"/>
            <a:ext cx="5278055" cy="312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71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F1E84-2713-5969-8E03-D5B3A227B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234E8A-F8C8-7E39-B941-A4412354F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féminin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1271AE-9D16-FBFB-0AA1-303CDA667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586" y="163217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En revanche les femmes représentent plus des 2/3 des emprunteurs de plus de 14 ans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CCAA28-16DC-90D2-DE34-7408C5A3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C7157A-B9C2-D0BC-8F91-7F64FAB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14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62EE0F1-35BB-3275-551C-EBEAE42573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632170"/>
            <a:ext cx="5212532" cy="335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09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DDD94-61B9-BBFC-3474-118363DCF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52FDF8-FED6-4485-18E3-D18487A03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féminin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85969B-834B-886E-76C4-E36C00903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225" y="159840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Près de 18% des femmes de plus de 14 ans empruntent en bibliothèque, mais moins de 8% des hommes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2C12439-AAD5-6226-9A5D-497DBA50C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59B057-C4FC-5790-C94F-A98530F8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15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99FC35A-3726-7C8F-CED5-C21CF7B29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069" y="1598400"/>
            <a:ext cx="5188146" cy="30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1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B6800-9BBC-1F7E-F177-14304F659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5944CA-884F-EC82-E564-CAB90CB88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 public essentiellement féminin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36FEFF-8348-2A9F-3304-EF6883B0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963" y="1598400"/>
            <a:ext cx="3773627" cy="3177786"/>
          </a:xfrm>
        </p:spPr>
        <p:txBody>
          <a:bodyPr>
            <a:normAutofit/>
          </a:bodyPr>
          <a:lstStyle/>
          <a:p>
            <a:r>
              <a:rPr lang="fr-FR" sz="2400"/>
              <a:t>Les femmes sont 50% de plus que les hommes des lectrices régulières.</a:t>
            </a:r>
          </a:p>
          <a:p>
            <a:r>
              <a:rPr lang="fr-FR" sz="2400"/>
              <a:t>Mais elles sont 125%plus nombreuses qu’eux à emprunter en bibliothèque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C158E9-08AF-E748-9FFD-0D4F7F141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3A9910-4D85-BA2D-E82E-CF79C1FAB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16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7B5F4C3-EB1A-0C38-6B37-47E8CB447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069" y="1598400"/>
            <a:ext cx="4178287" cy="249420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0D0977C-32A3-3E5D-F637-0B82E2F1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069" y="4470640"/>
            <a:ext cx="4178287" cy="16097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63B7836-A03A-5CC5-F626-8E14D7A3E6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3971" y="4992111"/>
            <a:ext cx="1088254" cy="1088254"/>
          </a:xfrm>
          <a:prstGeom prst="rect">
            <a:avLst/>
          </a:prstGeom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8CB59A31-3D67-EA87-E9E1-8C5EC312283D}"/>
              </a:ext>
            </a:extLst>
          </p:cNvPr>
          <p:cNvSpPr txBox="1">
            <a:spLocks/>
          </p:cNvSpPr>
          <p:nvPr/>
        </p:nvSpPr>
        <p:spPr>
          <a:xfrm>
            <a:off x="306000" y="6183886"/>
            <a:ext cx="2370048" cy="1314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08000" indent="-108000" algn="l" defTabSz="914400" rtl="0" eaLnBrk="1" latinLnBrk="0" hangingPunct="1">
              <a:lnSpc>
                <a:spcPct val="90000"/>
              </a:lnSpc>
              <a:spcBef>
                <a:spcPts val="7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68000" indent="-2844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Wingdings" panose="05000000000000000000" pitchFamily="2" charset="2"/>
              <a:buChar char=""/>
              <a:defRPr sz="1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440000" indent="-108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0000" indent="-108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800" i="1">
                <a:solidFill>
                  <a:schemeClr val="tx1"/>
                </a:solidFill>
              </a:rPr>
              <a:t>Les français et la lecture 2025</a:t>
            </a:r>
            <a:endParaRPr lang="fr-FR" sz="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7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80D38-851D-5451-67B6-051136E4F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5F8C8-1401-FF1F-7342-A22784A39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Une répartition stable, ou presque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EA9EB8-02AA-9390-584D-92FBBA5E0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3614" y="159840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Entre 2019 et 2014 progression des familles et des personnes âgées.</a:t>
            </a:r>
          </a:p>
          <a:p>
            <a:r>
              <a:rPr lang="fr-FR" sz="2400"/>
              <a:t>Les ados et jeunes adultes sans s’effondrer stagnent là où les autres classes progressent.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4437F3-48CE-D4E5-50B4-D5EA5EA2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B94C59D-29D0-5D75-62A1-118E2AF76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17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F6DD044-457D-B293-1B0E-86305F7B9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0" y="1598400"/>
            <a:ext cx="5279594" cy="322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05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09283-DEDE-F6BA-0F7D-C27117B3B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5529BF-0CEA-767C-793E-1AB61D6C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 prêts dominés par la jeunesse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2E740F-E7CB-0E42-819A-157402D87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586" y="1527401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La jeunesse représente 70% des prêts en bibliothèque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A01F32-A15D-1DA3-A6D8-E7A10A5A2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F0D748-D470-9867-A71F-F348F7C7E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18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BB4D01C-9E6D-BFB6-5D9A-B2413E721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0" y="1527401"/>
            <a:ext cx="5299410" cy="318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48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43250-110A-3F18-B7BD-D37A61F54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D65E7C-7C17-9CC5-6288-B691E451E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 prêts dominés par la jeunesse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186363-422D-C5ED-6227-82C24F137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8341" y="1598400"/>
            <a:ext cx="2876365" cy="4093924"/>
          </a:xfrm>
        </p:spPr>
        <p:txBody>
          <a:bodyPr>
            <a:normAutofit/>
          </a:bodyPr>
          <a:lstStyle/>
          <a:p>
            <a:r>
              <a:rPr lang="fr-FR" sz="2400"/>
              <a:t>Et cette tendance s’accentue. On est passés en 6 ans d’une répartition 35/65 à 30/70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4CB674-92F0-14DC-78D5-3FFFA9ED9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1BE8D7-294D-AB7D-CE63-3E0156E27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19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576FA7E-7402-9506-A414-19A4E17F5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891" y="1598400"/>
            <a:ext cx="5364945" cy="3273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97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Méthodologie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3520" y="1828800"/>
            <a:ext cx="8679280" cy="1600200"/>
          </a:xfrm>
        </p:spPr>
        <p:txBody>
          <a:bodyPr/>
          <a:lstStyle/>
          <a:p>
            <a:r>
              <a:rPr lang="fr-FR"/>
              <a:t>Statistiques annuelles SCRIB</a:t>
            </a:r>
          </a:p>
          <a:p>
            <a:r>
              <a:rPr lang="fr-FR"/>
              <a:t>Soyez attentives à ce qui va suivre !!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97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55E62-7F85-9703-DA46-40C066D5F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BF87DC-3088-3F15-39F3-9E928EE75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/>
              <a:t>L’importance dispropotionnée de la jeunesse</a:t>
            </a:r>
            <a:endParaRPr lang="fr-FR" sz="28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F4B0BE-0514-B3BC-9512-4F700944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34EBE4-2577-270F-E0C3-D1D2C97EC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20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A98A3C3-AD09-408E-C726-FEAA3D9D7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687200"/>
            <a:ext cx="6778660" cy="4074408"/>
          </a:xfrm>
          <a:prstGeom prst="rect">
            <a:avLst/>
          </a:prstGeom>
        </p:spPr>
      </p:pic>
      <p:pic>
        <p:nvPicPr>
          <p:cNvPr id="13" name="Image 12" descr="Une image contenant clipart, Dessin animé, Anim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5B7EC47-AB93-97C9-B25D-CB51590D41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09" y="4644058"/>
            <a:ext cx="1580225" cy="1053483"/>
          </a:xfrm>
          <a:prstGeom prst="rect">
            <a:avLst/>
          </a:prstGeom>
        </p:spPr>
      </p:pic>
      <p:pic>
        <p:nvPicPr>
          <p:cNvPr id="15" name="Image 14" descr="Une image contenant habits, chaussures, meubles, homme&#10;&#10;Le contenu généré par l’IA peut être incorrect.">
            <a:extLst>
              <a:ext uri="{FF2B5EF4-FFF2-40B4-BE49-F238E27FC236}">
                <a16:creationId xmlns:a16="http://schemas.microsoft.com/office/drawing/2014/main" id="{10B84DDD-803D-F5E0-F0C4-E3A82BAEF3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385" y="3595456"/>
            <a:ext cx="2405849" cy="2405849"/>
          </a:xfrm>
          <a:prstGeom prst="rect">
            <a:avLst/>
          </a:prstGeom>
        </p:spPr>
      </p:pic>
      <p:pic>
        <p:nvPicPr>
          <p:cNvPr id="23" name="Image 22" descr="Une image contenant dessin humoristique, habits&#10;&#10;Le contenu généré par l’IA peut être incorrect.">
            <a:extLst>
              <a:ext uri="{FF2B5EF4-FFF2-40B4-BE49-F238E27FC236}">
                <a16:creationId xmlns:a16="http://schemas.microsoft.com/office/drawing/2014/main" id="{1295E1F4-1EC1-E560-35B1-4DB16F1EEA2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676" y="2334451"/>
            <a:ext cx="2653724" cy="3691445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C3F20C0A-B89C-4047-20C0-A67592A83875}"/>
              </a:ext>
            </a:extLst>
          </p:cNvPr>
          <p:cNvSpPr txBox="1"/>
          <p:nvPr/>
        </p:nvSpPr>
        <p:spPr>
          <a:xfrm>
            <a:off x="912731" y="3806613"/>
            <a:ext cx="1327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20% de la population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B99141C-2233-3D7C-E7E4-A3E1BA8C0CFA}"/>
              </a:ext>
            </a:extLst>
          </p:cNvPr>
          <p:cNvSpPr txBox="1"/>
          <p:nvPr/>
        </p:nvSpPr>
        <p:spPr>
          <a:xfrm>
            <a:off x="2945442" y="2949125"/>
            <a:ext cx="149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40 % des emprunteurs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D12986D-766B-EEDB-A600-F53C0219AC01}"/>
              </a:ext>
            </a:extLst>
          </p:cNvPr>
          <p:cNvSpPr txBox="1"/>
          <p:nvPr/>
        </p:nvSpPr>
        <p:spPr>
          <a:xfrm>
            <a:off x="5403722" y="1922485"/>
            <a:ext cx="1327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70% des prêts</a:t>
            </a:r>
          </a:p>
        </p:txBody>
      </p:sp>
    </p:spTree>
    <p:extLst>
      <p:ext uri="{BB962C8B-B14F-4D97-AF65-F5344CB8AC3E}">
        <p14:creationId xmlns:p14="http://schemas.microsoft.com/office/powerpoint/2010/main" val="31340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EE27E-16FF-9562-4066-D284422EF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5165A-3872-6B92-820C-0BD90D081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Le prêt de livres revient au cœur des bibliothèques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3B840A-4EA9-CD27-2616-63918C50E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586" y="1720950"/>
            <a:ext cx="2876365" cy="4093924"/>
          </a:xfrm>
        </p:spPr>
        <p:txBody>
          <a:bodyPr>
            <a:normAutofit lnSpcReduction="10000"/>
          </a:bodyPr>
          <a:lstStyle/>
          <a:p>
            <a:r>
              <a:rPr lang="fr-FR" sz="2400"/>
              <a:t>Forte baisse des CD musicaux, mais pas des livres lus</a:t>
            </a:r>
          </a:p>
          <a:p>
            <a:r>
              <a:rPr lang="fr-FR" sz="2400"/>
              <a:t>Le DVD est stable en volume, mais recule en pourcentage</a:t>
            </a:r>
          </a:p>
          <a:p>
            <a:r>
              <a:rPr lang="fr-FR" sz="2400"/>
              <a:t>On se recentre sur le livre, en particulier jeunesse</a:t>
            </a:r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4E5FF8-FB1A-5723-237A-B930C282C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214D4F-F89D-82DF-0281-5D232F594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21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82F2E86-7D78-E20A-4EB5-67532C90F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749958"/>
            <a:ext cx="5402372" cy="335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5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BF28C-FCE8-4CFE-B719-B33C82F4E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C170F3-45BA-D6A5-DE5B-6879FEF40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Tous les secteurs du livre progressent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E144E9-A4DC-37AE-7F3C-4EC957F34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835" y="1424091"/>
            <a:ext cx="2876365" cy="4093924"/>
          </a:xfrm>
        </p:spPr>
        <p:txBody>
          <a:bodyPr>
            <a:normAutofit/>
          </a:bodyPr>
          <a:lstStyle/>
          <a:p>
            <a:r>
              <a:rPr lang="fr-FR" sz="2000"/>
              <a:t>Les adultes, mais surtout la jeunesse</a:t>
            </a:r>
          </a:p>
          <a:p>
            <a:r>
              <a:rPr lang="fr-FR" sz="2000"/>
              <a:t>Les déséquilibres s’accentuent</a:t>
            </a:r>
          </a:p>
          <a:p>
            <a:r>
              <a:rPr lang="fr-FR" sz="2000"/>
              <a:t>En 2024 on prête plus de BD jeunesse que tous les livres adultes réunis (1 prêt sur 3)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4F8713-3366-F1D4-E501-2C9CA23E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7F7E21-CFA0-F1F0-5B50-EE4FCA26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22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05F80FD-3348-6B2F-B5E9-93C31E879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0" y="1424091"/>
            <a:ext cx="5651482" cy="354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2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16C6D-D548-D6B2-9A44-B2DF64FB6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0ECB82-9DA6-1A4D-8C0B-B87100516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Parmi les livres jeunesse, la BD se taille la part du lion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73D88A-F98E-5119-1110-BF80829C8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635" y="1720950"/>
            <a:ext cx="2876365" cy="4093924"/>
          </a:xfrm>
        </p:spPr>
        <p:txBody>
          <a:bodyPr>
            <a:normAutofit lnSpcReduction="10000"/>
          </a:bodyPr>
          <a:lstStyle/>
          <a:p>
            <a:r>
              <a:rPr lang="fr-FR" sz="2000"/>
              <a:t>Tous les domaines de la jeunesse progressent, mais certains plus que d’autres</a:t>
            </a:r>
          </a:p>
          <a:p>
            <a:r>
              <a:rPr lang="fr-FR" sz="2000"/>
              <a:t>La BD jeunesse est la grande gagnante de l’évolution des prêts 2019 – 2024</a:t>
            </a:r>
          </a:p>
          <a:p>
            <a:r>
              <a:rPr lang="fr-FR" sz="2000"/>
              <a:t>(elle passe de 38% à 44% des prêts jeunesse)</a:t>
            </a:r>
          </a:p>
          <a:p>
            <a:r>
              <a:rPr lang="fr-FR" sz="2000"/>
              <a:t>Essentiellement au détriment des albums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982F1C-3579-8E16-1107-B08C5376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D0CDC1-D207-16B6-926D-53A6A8957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23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B66F52A-DCBF-E450-3DA8-66706FBC30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720950"/>
            <a:ext cx="5590517" cy="330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48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60B10-A76B-2359-397F-400200BA4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6C02E-24BC-99A3-8A0E-51E46F5C2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La montée en puissance du manga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544944-957C-FA4E-9B98-C4AC3C930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5235" y="2003191"/>
            <a:ext cx="2876365" cy="1577028"/>
          </a:xfrm>
        </p:spPr>
        <p:txBody>
          <a:bodyPr>
            <a:normAutofit/>
          </a:bodyPr>
          <a:lstStyle/>
          <a:p>
            <a:r>
              <a:rPr lang="fr-FR" sz="2000"/>
              <a:t>En quelques années le manga est passé de moins de 5% à plus de 15% des prêts de BD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0FF115-9C94-809D-B805-5EDC2F4A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49B9A1-BA4B-C9F6-0808-DD5CA68E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24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F237C40-641F-0288-AFE5-E04EE37CD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83" y="2003191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0616C-3C95-689C-8816-3E5CD0AD5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D970D-B14E-335A-CD77-39275EB89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La montée en puissance du manga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8C3D79-790D-3875-ED95-C201F4354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400" y="4285832"/>
            <a:ext cx="4127100" cy="1357228"/>
          </a:xfrm>
        </p:spPr>
        <p:txBody>
          <a:bodyPr>
            <a:normAutofit/>
          </a:bodyPr>
          <a:lstStyle/>
          <a:p>
            <a:r>
              <a:rPr lang="fr-FR" sz="2000"/>
              <a:t>Il représente plus de 16% des fonds BD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193BD3-BF36-8B28-7451-7917C23B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A58CFA-15B2-71D3-4CFA-4EFFD4BB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25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EE9BBDA-7EBA-BF3A-4346-BA9AC9431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1" y="1390282"/>
            <a:ext cx="4127100" cy="248395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30F710E-4F58-7C6A-34E3-584D6EFA4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396365"/>
            <a:ext cx="4211911" cy="2513302"/>
          </a:xfrm>
          <a:prstGeom prst="rect">
            <a:avLst/>
          </a:prstGeom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7D31E0F3-FBF4-35C5-49A7-42008ECD7497}"/>
              </a:ext>
            </a:extLst>
          </p:cNvPr>
          <p:cNvSpPr txBox="1">
            <a:spLocks/>
          </p:cNvSpPr>
          <p:nvPr/>
        </p:nvSpPr>
        <p:spPr>
          <a:xfrm>
            <a:off x="4572000" y="4285832"/>
            <a:ext cx="4127100" cy="13572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08000" indent="-108000" algn="l" defTabSz="914400" rtl="0" eaLnBrk="1" latinLnBrk="0" hangingPunct="1">
              <a:lnSpc>
                <a:spcPct val="90000"/>
              </a:lnSpc>
              <a:spcBef>
                <a:spcPts val="7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68000" indent="-2844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Wingdings" panose="05000000000000000000" pitchFamily="2" charset="2"/>
              <a:buChar char=""/>
              <a:defRPr sz="1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440000" indent="-108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0000" indent="-108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/>
              <a:t>Mais on est loin des ventes en librairie où le manga représente la moitié de la BD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7276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24525-3661-297A-8845-C621E94B8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1DB9AD-42BE-682F-B458-05916965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/>
              <a:t>Stabilité des sous-genres du roman</a:t>
            </a:r>
            <a:endParaRPr lang="fr-FR" sz="36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CDDB29-CB6C-94BE-378F-BB529679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C28E53-B358-0726-563D-2D0842518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26</a:t>
            </a:fld>
            <a:endParaRPr lang="fr-FR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FEE1C249-1688-E0C0-556E-6E34E4AE1092}"/>
              </a:ext>
            </a:extLst>
          </p:cNvPr>
          <p:cNvSpPr txBox="1">
            <a:spLocks/>
          </p:cNvSpPr>
          <p:nvPr/>
        </p:nvSpPr>
        <p:spPr>
          <a:xfrm>
            <a:off x="6267635" y="1731439"/>
            <a:ext cx="2742182" cy="35427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08000" indent="-108000" algn="l" defTabSz="914400" rtl="0" eaLnBrk="1" latinLnBrk="0" hangingPunct="1">
              <a:lnSpc>
                <a:spcPct val="90000"/>
              </a:lnSpc>
              <a:spcBef>
                <a:spcPts val="7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68000" indent="-2844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Wingdings" panose="05000000000000000000" pitchFamily="2" charset="2"/>
              <a:buChar char=""/>
              <a:defRPr sz="1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440000" indent="-108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0000" indent="-108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La part des romans policiers et des littératures de l’imaginaire dans le roman adulte est stable depuis 5 ans</a:t>
            </a:r>
          </a:p>
          <a:p>
            <a:r>
              <a:rPr lang="fr-FR" sz="1800" dirty="0"/>
              <a:t>Environ 5% pour la SFFF et 27% pour les policiers</a:t>
            </a:r>
          </a:p>
          <a:p>
            <a:endParaRPr lang="fr-FR" sz="24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A3AA65B-DB1E-256A-E220-86A3FB5AD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731439"/>
            <a:ext cx="5894212" cy="354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6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82FDB-8CCF-0B32-B083-52EFA103B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F1EA05-B10C-2B88-ED9F-8E5F59B83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/>
              <a:t>Les documentaires résistent mais représentent une part très faible des prêts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16F4D8-7D63-F590-5174-EE75898F9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635" y="1720950"/>
            <a:ext cx="2876365" cy="4093924"/>
          </a:xfrm>
        </p:spPr>
        <p:txBody>
          <a:bodyPr>
            <a:normAutofit/>
          </a:bodyPr>
          <a:lstStyle/>
          <a:p>
            <a:r>
              <a:rPr lang="fr-FR" sz="2000"/>
              <a:t>Les prêts de documentaires (adultes et jeunesse) progressent en valeur absolue</a:t>
            </a:r>
          </a:p>
          <a:p>
            <a:r>
              <a:rPr lang="fr-FR" sz="2000"/>
              <a:t>Mais ils diminuent en pourcentage de l’ensemble des prêts sans qu’on puisse parler d’effondrement</a:t>
            </a:r>
          </a:p>
          <a:p>
            <a:r>
              <a:rPr lang="fr-FR" sz="2000"/>
              <a:t>Ils représentent en 2024 moins de 10% des prêts</a:t>
            </a:r>
          </a:p>
          <a:p>
            <a:endParaRPr lang="fr-FR" sz="24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EA55FF-8865-59E5-D906-E5A1B9330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F23D770-F3E5-2880-6E19-48F2F4A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27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058724C-DD27-7D84-A9BA-21B346F77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0" y="1598400"/>
            <a:ext cx="4269600" cy="405708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9C3A15B-0E60-686D-16E1-499086CBEFF0}"/>
              </a:ext>
            </a:extLst>
          </p:cNvPr>
          <p:cNvSpPr txBox="1"/>
          <p:nvPr/>
        </p:nvSpPr>
        <p:spPr>
          <a:xfrm>
            <a:off x="2521258" y="2588400"/>
            <a:ext cx="648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/>
              <a:t>2019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CF3C74F-4815-B43A-E7DF-2BFA48E45A11}"/>
              </a:ext>
            </a:extLst>
          </p:cNvPr>
          <p:cNvSpPr txBox="1"/>
          <p:nvPr/>
        </p:nvSpPr>
        <p:spPr>
          <a:xfrm>
            <a:off x="2521258" y="2130368"/>
            <a:ext cx="6480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2457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8C9EE-B021-B408-78D6-EBF486A0C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054E70-E5D5-3093-1E32-5BBCBA341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00" y="608400"/>
            <a:ext cx="8535600" cy="839745"/>
          </a:xfrm>
        </p:spPr>
        <p:txBody>
          <a:bodyPr>
            <a:normAutofit/>
          </a:bodyPr>
          <a:lstStyle/>
          <a:p>
            <a:r>
              <a:rPr lang="fr-FR" sz="2800"/>
              <a:t>Le poids des collections de la BDLA en recul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DA979D-630D-F546-4A1C-6876F148A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6217" y="1468013"/>
            <a:ext cx="2876365" cy="4093924"/>
          </a:xfrm>
        </p:spPr>
        <p:txBody>
          <a:bodyPr>
            <a:normAutofit/>
          </a:bodyPr>
          <a:lstStyle/>
          <a:p>
            <a:r>
              <a:rPr lang="fr-FR" sz="2000"/>
              <a:t>Les documents de la BDLA en dépôt dans les bibliothèques de Loire-Atlantique ont diminué de 30% entre 2019 et 2024</a:t>
            </a:r>
          </a:p>
          <a:p>
            <a:r>
              <a:rPr lang="fr-FR" sz="2000"/>
              <a:t>Dans le même temps les fonds propres des bibliothèques ont augmenté de 14%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2D5BB5-892D-2669-BFCA-14C43C7B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46240E7-4D19-E24C-14C7-651D9E98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28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E9629AD-8FCE-429E-9A16-358C9E748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00" y="1448145"/>
            <a:ext cx="5504826" cy="321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8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D48EE-63EF-5F4D-106E-E20C3ACAA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FB3D89-6FA4-56D2-5567-734AD4F6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00" y="608400"/>
            <a:ext cx="8535600" cy="839745"/>
          </a:xfrm>
        </p:spPr>
        <p:txBody>
          <a:bodyPr>
            <a:normAutofit/>
          </a:bodyPr>
          <a:lstStyle/>
          <a:p>
            <a:r>
              <a:rPr lang="fr-FR" sz="2800"/>
              <a:t>Le poids des collections de la BDLA en recul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0A5D6A-21BC-BA91-8D6E-2AC82BEFF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600" y="4148054"/>
            <a:ext cx="3418644" cy="1372473"/>
          </a:xfrm>
        </p:spPr>
        <p:txBody>
          <a:bodyPr>
            <a:normAutofit/>
          </a:bodyPr>
          <a:lstStyle/>
          <a:p>
            <a:pPr algn="ctr"/>
            <a:r>
              <a:rPr lang="fr-FR" sz="2000"/>
              <a:t>Les collections de la BDLA représentaient plus de 11% des collections totales des bibliothèques en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58E181-EE3A-181F-0404-136DF763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212281-A16C-819F-AEC6-7DD0408CF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29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E28ABC5-FA5C-A816-D705-35670AAC6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53" y="1468013"/>
            <a:ext cx="3828747" cy="244088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288605E-7CB3-E973-25FE-040E0E917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218" y="1468013"/>
            <a:ext cx="3994129" cy="2451373"/>
          </a:xfrm>
          <a:prstGeom prst="rect">
            <a:avLst/>
          </a:prstGeom>
        </p:spPr>
      </p:pic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2B2305ED-81D8-9D9A-7BEF-C3B39ACA9CF9}"/>
              </a:ext>
            </a:extLst>
          </p:cNvPr>
          <p:cNvSpPr txBox="1">
            <a:spLocks/>
          </p:cNvSpPr>
          <p:nvPr/>
        </p:nvSpPr>
        <p:spPr>
          <a:xfrm>
            <a:off x="4958960" y="4148054"/>
            <a:ext cx="3418644" cy="13724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08000" indent="-108000" algn="l" defTabSz="914400" rtl="0" eaLnBrk="1" latinLnBrk="0" hangingPunct="1">
              <a:lnSpc>
                <a:spcPct val="90000"/>
              </a:lnSpc>
              <a:spcBef>
                <a:spcPts val="7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68000" indent="-2844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Wingdings" panose="05000000000000000000" pitchFamily="2" charset="2"/>
              <a:buChar char=""/>
              <a:defRPr sz="18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440000" indent="-108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0000" indent="-108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/>
              <a:t>Elles n’en représentent plus que 7% en 2024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16948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92434-6220-CE4F-F6BD-CBE619AE7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788846-33BF-52CF-8D2E-42C822B7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1E7BAC-25AA-86C5-7855-CD4A225D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3</a:t>
            </a:fld>
            <a:endParaRPr lang="fr-FR"/>
          </a:p>
        </p:txBody>
      </p:sp>
      <p:pic>
        <p:nvPicPr>
          <p:cNvPr id="13" name="Image 12" descr="Une image contenant cercle, motif, noir et blanc, vortex&#10;&#10;Le contenu généré par l’IA peut être incorrect.">
            <a:extLst>
              <a:ext uri="{FF2B5EF4-FFF2-40B4-BE49-F238E27FC236}">
                <a16:creationId xmlns:a16="http://schemas.microsoft.com/office/drawing/2014/main" id="{619F3D23-2992-884A-5F0D-32DD94459B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400" y="0"/>
            <a:ext cx="6122898" cy="6674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8973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F7423-9916-62F0-AC58-82B71AC9B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96A502-DFED-975A-E64B-24D97263C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000" y="608400"/>
            <a:ext cx="8535600" cy="839745"/>
          </a:xfrm>
        </p:spPr>
        <p:txBody>
          <a:bodyPr>
            <a:normAutofit/>
          </a:bodyPr>
          <a:lstStyle/>
          <a:p>
            <a:r>
              <a:rPr lang="fr-FR" sz="2800"/>
              <a:t>Le poids des collections de la BDLA en recul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072B1B-352A-A2F2-C14F-EC8028650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25" y="1468013"/>
            <a:ext cx="7031115" cy="4093924"/>
          </a:xfrm>
        </p:spPr>
        <p:txBody>
          <a:bodyPr>
            <a:normAutofit/>
          </a:bodyPr>
          <a:lstStyle/>
          <a:p>
            <a:r>
              <a:rPr lang="fr-FR" sz="2000"/>
              <a:t>Besoins des bibliothèques moins importants ?</a:t>
            </a:r>
          </a:p>
          <a:p>
            <a:r>
              <a:rPr lang="fr-FR" sz="2000"/>
              <a:t>Collections BDLA inadaptées ?</a:t>
            </a:r>
          </a:p>
          <a:p>
            <a:r>
              <a:rPr lang="fr-FR" sz="2000"/>
              <a:t>Modes de desserte insatisafaisants ?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402B9B-69E5-A8AC-F128-1F008B2C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F7A9A7-B5D0-4AE8-2B5F-2AF4738F0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78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BE73B-CB6B-A37F-8D48-B1800C3AC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0D060-616F-AF41-2C70-B5FA8F48B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Méthodologie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48D1D1-1F02-C15D-F30D-216B22761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828800"/>
            <a:ext cx="8679280" cy="1600200"/>
          </a:xfrm>
        </p:spPr>
        <p:txBody>
          <a:bodyPr/>
          <a:lstStyle/>
          <a:p>
            <a:r>
              <a:rPr lang="fr-FR"/>
              <a:t>Exploitation de données détaillées de 5 réseaux de bibliothèques</a:t>
            </a:r>
          </a:p>
          <a:p>
            <a:r>
              <a:rPr lang="fr-FR"/>
              <a:t>CCCD, COMPA, CCEG, CCES et CCPSG</a:t>
            </a: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DAF15D-667C-46D8-9C72-C38FC7AB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FFA7AF-9AF4-A752-4BD1-C467A78A3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3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 descr="Une image contenant carte, atlas, texte&#10;&#10;Le contenu généré par l’IA peut être incorrect.">
            <a:extLst>
              <a:ext uri="{FF2B5EF4-FFF2-40B4-BE49-F238E27FC236}">
                <a16:creationId xmlns:a16="http://schemas.microsoft.com/office/drawing/2014/main" id="{0A0C4CF8-ADDD-894D-C84C-3D4A0B65D1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0" y="624483"/>
            <a:ext cx="6706800" cy="5609034"/>
          </a:xfr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57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6CC69-04D9-A6CF-7432-1BFBC14BC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1643B0-F781-A99F-3C21-C2934EF72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3A3B3D7-E707-A9E9-FF9E-8BC5F429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6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6136320-CA5C-0146-B673-0E6B5D350F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2348719"/>
            <a:ext cx="3294356" cy="358805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0C2FB7C-3AC5-E689-E056-0962D863A4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310740"/>
            <a:ext cx="4133446" cy="3664014"/>
          </a:xfrm>
          <a:prstGeom prst="rect">
            <a:avLst/>
          </a:prstGeom>
        </p:spPr>
      </p:pic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E0520730-15F1-ED53-529B-2532C3227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000" y="612560"/>
            <a:ext cx="8679280" cy="1100830"/>
          </a:xfrm>
        </p:spPr>
        <p:txBody>
          <a:bodyPr/>
          <a:lstStyle/>
          <a:p>
            <a:r>
              <a:rPr lang="fr-FR"/>
              <a:t>84 bibliothèques sur 197 représentant 27% de la population</a:t>
            </a:r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433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45854-60BB-22F2-5FF5-98B3EB5C7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A59320-3DDA-962A-9370-FB05FBB6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811F2C-A15A-C442-16B6-40F1A2D7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7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B280E3B-1CC9-3758-3FA4-A717FBDC5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597133"/>
            <a:ext cx="4117026" cy="258995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95EFD00-54BF-01F8-38A1-B7EC91547A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933" y="602183"/>
            <a:ext cx="4208290" cy="258490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CADBFF36-DA79-9FA8-8AF2-27592D0B58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6000" y="3317549"/>
            <a:ext cx="4725256" cy="2938268"/>
          </a:xfrm>
          <a:prstGeom prst="rect">
            <a:avLst/>
          </a:prstGeom>
        </p:spPr>
      </p:pic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A235F380-8154-62C6-8A4E-BAEB2E4F1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253" y="3670917"/>
            <a:ext cx="3035650" cy="1917577"/>
          </a:xfrm>
        </p:spPr>
        <p:txBody>
          <a:bodyPr>
            <a:normAutofit/>
          </a:bodyPr>
          <a:lstStyle/>
          <a:p>
            <a:pPr marL="183600" lvl="1" indent="0" algn="ctr">
              <a:buNone/>
            </a:pPr>
            <a:r>
              <a:rPr lang="fr-FR"/>
              <a:t>Un échantillon représentatif (un peu plus jeune que la moyenne)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949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7BA9D-4AD7-DF21-9907-46280A096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79B71E-5AAF-3712-4791-DE9E7D9F0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Une dynamique qui se poursuit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276139F-7641-CAAB-A323-3508238B8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EAB4CAF-6841-89E4-7369-BE62B50F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8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1771CC7-CEEB-19A1-3C5D-CA309B2E1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00" y="1429950"/>
            <a:ext cx="8255674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154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D6028-5C5C-842C-8FFD-B6FEF7DEC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0A7E6-CCFD-F5A6-5695-80303216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Les emprunteurs en bibliothèque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8F07C-5376-9345-5834-7B536D4E3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520" y="1828800"/>
            <a:ext cx="8103734" cy="1917577"/>
          </a:xfrm>
        </p:spPr>
        <p:txBody>
          <a:bodyPr/>
          <a:lstStyle/>
          <a:p>
            <a:r>
              <a:rPr lang="fr-FR"/>
              <a:t>On ne prend en compte que les emprunteurs</a:t>
            </a:r>
          </a:p>
          <a:p>
            <a:r>
              <a:rPr lang="fr-FR"/>
              <a:t>Pas la fréquentation sans emprunt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11BD92-2820-C447-6B83-912390710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Les bibliothèques de Loire-Atlantique en 2025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FC55BB-E7EB-C210-8392-115BBCBE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9255-0DC6-4E37-B78C-B082CD1354B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77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Département 44">
      <a:dk1>
        <a:sysClr val="windowText" lastClr="000000"/>
      </a:dk1>
      <a:lt1>
        <a:sysClr val="window" lastClr="FFFFFF"/>
      </a:lt1>
      <a:dk2>
        <a:srgbClr val="808080"/>
      </a:dk2>
      <a:lt2>
        <a:srgbClr val="004667"/>
      </a:lt2>
      <a:accent1>
        <a:srgbClr val="F9D023"/>
      </a:accent1>
      <a:accent2>
        <a:srgbClr val="FF6600"/>
      </a:accent2>
      <a:accent3>
        <a:srgbClr val="33CCFF"/>
      </a:accent3>
      <a:accent4>
        <a:srgbClr val="BCD332"/>
      </a:accent4>
      <a:accent5>
        <a:srgbClr val="FF0000"/>
      </a:accent5>
      <a:accent6>
        <a:srgbClr val="00B2B2"/>
      </a:accent6>
      <a:hlink>
        <a:srgbClr val="384F68"/>
      </a:hlink>
      <a:folHlink>
        <a:srgbClr val="ADCCCC"/>
      </a:folHlink>
    </a:clrScheme>
    <a:fontScheme name="Département 4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avec puces invisibles.potx" id="{A867535B-4660-4523-8E56-AEDCAA9CD1B7}" vid="{FA325D0A-1FE1-4552-914A-C3F9A2730C4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CD44_diaporama v2.2_puces_invisibles</Template>
  <TotalTime>1974</TotalTime>
  <Words>965</Words>
  <Application>Microsoft Office PowerPoint</Application>
  <PresentationFormat>Affichage à l'écran (4:3)</PresentationFormat>
  <Paragraphs>168</Paragraphs>
  <Slides>30</Slides>
  <Notes>30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Thème Office</vt:lpstr>
      <vt:lpstr>Bibliothèques  de Loire Atlantique</vt:lpstr>
      <vt:lpstr>Méthodologie</vt:lpstr>
      <vt:lpstr>Présentation PowerPoint</vt:lpstr>
      <vt:lpstr>Méthodologie</vt:lpstr>
      <vt:lpstr>Présentation PowerPoint</vt:lpstr>
      <vt:lpstr>Présentation PowerPoint</vt:lpstr>
      <vt:lpstr>Présentation PowerPoint</vt:lpstr>
      <vt:lpstr>Une dynamique qui se poursuit</vt:lpstr>
      <vt:lpstr>Les emprunteurs en bibliothèque</vt:lpstr>
      <vt:lpstr>Un public essentiellement familial</vt:lpstr>
      <vt:lpstr>Un public essentiellement familial</vt:lpstr>
      <vt:lpstr>Un public essentiellement familial</vt:lpstr>
      <vt:lpstr>Un public essentiellement féminin</vt:lpstr>
      <vt:lpstr>Un public essentiellement féminin</vt:lpstr>
      <vt:lpstr>Un public essentiellement féminin</vt:lpstr>
      <vt:lpstr>Un public essentiellement féminin</vt:lpstr>
      <vt:lpstr>Une répartition stable, ou presque</vt:lpstr>
      <vt:lpstr>Des prêts dominés par la jeunesse</vt:lpstr>
      <vt:lpstr>Des prêts dominés par la jeunesse</vt:lpstr>
      <vt:lpstr>L’importance dispropotionnée de la jeunesse</vt:lpstr>
      <vt:lpstr>Le prêt de livres revient au cœur des bibliothèques</vt:lpstr>
      <vt:lpstr>Tous les secteurs du livre progressent</vt:lpstr>
      <vt:lpstr>Parmi les livres jeunesse, la BD se taille la part du lion</vt:lpstr>
      <vt:lpstr>La montée en puissance du manga</vt:lpstr>
      <vt:lpstr>La montée en puissance du manga</vt:lpstr>
      <vt:lpstr>Stabilité des sous-genres du roman</vt:lpstr>
      <vt:lpstr>Les documentaires résistent mais représentent une part très faible des prêts</vt:lpstr>
      <vt:lpstr>Le poids des collections de la BDLA en recul</vt:lpstr>
      <vt:lpstr>Le poids des collections de la BDLA en recul</vt:lpstr>
      <vt:lpstr>Le poids des collections de la BDLA en recul</vt:lpstr>
    </vt:vector>
  </TitlesOfParts>
  <Company>CD44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CHEVILLON Quentin</dc:creator>
  <cp:lastModifiedBy>CHEVILLON Quentin</cp:lastModifiedBy>
  <cp:revision>35</cp:revision>
  <cp:lastPrinted>2025-09-12T12:07:14Z</cp:lastPrinted>
  <dcterms:created xsi:type="dcterms:W3CDTF">2025-05-21T09:39:54Z</dcterms:created>
  <dcterms:modified xsi:type="dcterms:W3CDTF">2025-09-12T14:51:06Z</dcterms:modified>
</cp:coreProperties>
</file>